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9" r:id="rId6"/>
    <p:sldId id="270" r:id="rId7"/>
    <p:sldId id="271" r:id="rId8"/>
    <p:sldId id="272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79A8-7F4F-4F93-94C2-ED28D7ECC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5DF54-5977-414D-8E57-9A7D8198F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6CD5C-4FC7-4846-9243-630BC0FF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43A62-7D37-4B00-8B4C-8C645487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78FCF-2CE6-4703-8F6B-96A76D38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81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FD1C6-E7E6-4A94-84ED-E0181BC4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48A97-0BDC-4429-94FE-AC78B552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D6363-11FC-4555-8602-65FD8EEBF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72D4D-E9D2-4F9E-AF83-3031F5C8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8F7B3-51FE-4E2F-88B1-48692E05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0BC19-590B-4BAE-A193-978CBA7BC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189B9C-55EE-4602-B851-C165B5C84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7EEB9-9977-4E8A-854D-A066C9E1F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FFEDD-1BB5-4134-9E95-D1624ABB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BF65-88FD-42F9-8C4F-8F926B77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5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97F63-DB68-4C60-A209-742EB861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1B37-8F24-4B99-AA4E-A04ABB1E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D5DB9-885A-4513-94B1-1C06C913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286D4-6B4A-4FE7-A0A0-D32B23B94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A9A94-ACC7-4C83-9A11-C6F39D55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7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0B3E-C700-4007-87A4-8DA385CF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4A618-D72C-4C2C-88DC-1F83339CE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4D1B-8778-454B-A2A0-3ACBE733D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51AA3-3839-4F85-8CA9-B8F302197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7AADA-AC3C-4CB9-934A-316F7F0C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04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6700-E498-4462-83C3-0E7DAB2F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7F36-FF9C-407D-B1EC-6BF2D752D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5DD39-47D2-40C3-83AA-5884707C4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9D386-9B76-4A61-B1CE-C7BC4F5DD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676B6-8444-4079-B6F5-C5B9590D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7FC10-62D1-4814-90CC-4FB5A05EC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76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2534-9F2B-4E03-8DC3-EB4726356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E1F28-54DF-422D-8E4D-829559C13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606F4-1A2E-4B5F-8412-DCBCBDA64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AFE79-632A-4D7A-81DE-34C8FA0B7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AD25E9-D6E4-4F85-A486-6824452C4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8A229-BB9C-4A6D-B888-438459A9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92CFC9-54E8-47F8-8B37-49F3860D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35695-8101-480E-BBAC-8153942B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6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C2B3-4317-442F-9A9B-2F1DC837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8D831-5767-457C-8BD8-8B1D5388A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987B68-F56B-40E9-8540-E7C6781B5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B3E27-E48C-4822-A910-DA794C2C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9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2AEE9-CD75-4AA1-8AA9-CA675ED6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5CA3D-DE88-4B41-A8D4-1E2266D2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1E76D-E059-45F5-B68F-8A9BD6F4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4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0A46-4346-4386-BBE0-CB3948F09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AEE5F-2F71-4608-84B5-CF6A0425C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2E9C-6F3B-4756-81B5-2916711CB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0D9A8-EC2A-4124-B562-4B1D79DE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1B54D-C62B-4D78-A746-B3DA72AE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A1236-6374-4EC5-809C-A7157BA1E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2DE1-8055-4F78-A39C-307C8F8ED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E93BD-CAD7-4694-A97B-3F17B1B37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03AA9-2B3E-4E7B-A7BD-D2F082F4C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00318-2CC7-49D3-A890-89AF47A7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C874A-5B95-4B78-8A40-3EB0D2D9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DE2D9-CD52-4CE0-BD2C-10CDA5A0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1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4C496B-8FFE-4DF8-8582-90A5DF83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251D-178B-46D2-AC8D-E24D23BD3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112A-D3DA-48E4-88E7-AE521565E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7486B-79B7-4C84-9F02-19A5A90C5EDE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FF8B0-3BCF-4E28-B53B-00B61D00C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340E3-6EE3-4200-9B24-0136DE175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215AB-A266-42B4-8712-B4EC09224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06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7669428" y="3090445"/>
            <a:ext cx="2611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Gabled Urbanism</a:t>
            </a:r>
          </a:p>
        </p:txBody>
      </p:sp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06B3BF25-3FD9-467A-B3BE-71F76387C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63023"/>
            <a:ext cx="4254843" cy="42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3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1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steep gabled urbanism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5360448" y="4626127"/>
            <a:ext cx="6083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Configuration: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4.8;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0.075 (*Pi);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5;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density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2</a:t>
            </a:r>
          </a:p>
        </p:txBody>
      </p:sp>
      <p:pic>
        <p:nvPicPr>
          <p:cNvPr id="3" name="Picture 2" descr="A picture containing building material&#10;&#10;Description automatically generated">
            <a:extLst>
              <a:ext uri="{FF2B5EF4-FFF2-40B4-BE49-F238E27FC236}">
                <a16:creationId xmlns:a16="http://schemas.microsoft.com/office/drawing/2014/main" id="{DFC6C5FF-C073-4B8B-9A96-46D2B547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2" y="1523985"/>
            <a:ext cx="3810028" cy="3810028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01DBA7-AC4F-458A-84E0-971005B63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49" y="1523985"/>
            <a:ext cx="6083204" cy="26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1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steep gabled urbanism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2192133" y="5453167"/>
            <a:ext cx="550200" cy="25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6C5FF-C073-4B8B-9A96-46D2B547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82" y="1523985"/>
            <a:ext cx="3810028" cy="3810028"/>
          </a:xfrm>
          <a:prstGeom prst="rect">
            <a:avLst/>
          </a:prstGeom>
        </p:spPr>
      </p:pic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45087AE9-012D-4A31-AE5E-146FF110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21" y="1523985"/>
            <a:ext cx="3810028" cy="3810028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6BC316E1-3407-4129-938A-9A635309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10" y="1523985"/>
            <a:ext cx="2871808" cy="266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EAE4F-3438-419D-84F6-1E07262A4600}"/>
              </a:ext>
            </a:extLst>
          </p:cNvPr>
          <p:cNvSpPr txBox="1"/>
          <p:nvPr/>
        </p:nvSpPr>
        <p:spPr>
          <a:xfrm>
            <a:off x="8676179" y="1790686"/>
            <a:ext cx="29103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Slightly adjust the grid to make sure there is not undercuts on Z-axis.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EA3EE-1D8D-4E68-BEE5-682BF602DC44}"/>
              </a:ext>
            </a:extLst>
          </p:cNvPr>
          <p:cNvSpPr txBox="1"/>
          <p:nvPr/>
        </p:nvSpPr>
        <p:spPr>
          <a:xfrm>
            <a:off x="6275606" y="5458482"/>
            <a:ext cx="744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45470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1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steep gabled urbanism</a:t>
            </a:r>
          </a:p>
        </p:txBody>
      </p:sp>
      <p:pic>
        <p:nvPicPr>
          <p:cNvPr id="7" name="Picture 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247A4970-C91E-4060-9486-1E0ED495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95" y="2138442"/>
            <a:ext cx="2480447" cy="2480447"/>
          </a:xfrm>
          <a:prstGeom prst="rect">
            <a:avLst/>
          </a:prstGeom>
        </p:spPr>
      </p:pic>
      <p:pic>
        <p:nvPicPr>
          <p:cNvPr id="13" name="Picture 12" descr="A picture containing tile, building material&#10;&#10;Description automatically generated">
            <a:extLst>
              <a:ext uri="{FF2B5EF4-FFF2-40B4-BE49-F238E27FC236}">
                <a16:creationId xmlns:a16="http://schemas.microsoft.com/office/drawing/2014/main" id="{22F07435-5090-416D-8E55-716595DB3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738" y="2138442"/>
            <a:ext cx="2480447" cy="2480447"/>
          </a:xfrm>
          <a:prstGeom prst="rect">
            <a:avLst/>
          </a:prstGeom>
        </p:spPr>
      </p:pic>
      <p:pic>
        <p:nvPicPr>
          <p:cNvPr id="15" name="Picture 1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8EE0C66-7D48-49E4-869A-7391A2D4C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09" y="2138442"/>
            <a:ext cx="2480447" cy="2480447"/>
          </a:xfrm>
          <a:prstGeom prst="rect">
            <a:avLst/>
          </a:prstGeom>
        </p:spPr>
      </p:pic>
      <p:pic>
        <p:nvPicPr>
          <p:cNvPr id="17" name="Picture 16" descr="A picture containing sky, tableware&#10;&#10;Description automatically generated">
            <a:extLst>
              <a:ext uri="{FF2B5EF4-FFF2-40B4-BE49-F238E27FC236}">
                <a16:creationId xmlns:a16="http://schemas.microsoft.com/office/drawing/2014/main" id="{3B63A32B-9945-49BB-AF7E-09603CEA5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852" y="2138442"/>
            <a:ext cx="2480447" cy="24804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758E2D-7F29-43E5-B081-054BEAC576CD}"/>
              </a:ext>
            </a:extLst>
          </p:cNvPr>
          <p:cNvSpPr txBox="1"/>
          <p:nvPr/>
        </p:nvSpPr>
        <p:spPr>
          <a:xfrm>
            <a:off x="1724635" y="4720000"/>
            <a:ext cx="934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Tool Path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67A612-4F3A-46E2-8F0E-A81C33FF04A9}"/>
              </a:ext>
            </a:extLst>
          </p:cNvPr>
          <p:cNvSpPr txBox="1"/>
          <p:nvPr/>
        </p:nvSpPr>
        <p:spPr>
          <a:xfrm>
            <a:off x="4347578" y="4719999"/>
            <a:ext cx="934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Nozzle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AEBEE0-6121-48CC-976A-F52FC7435BD2}"/>
              </a:ext>
            </a:extLst>
          </p:cNvPr>
          <p:cNvSpPr txBox="1"/>
          <p:nvPr/>
        </p:nvSpPr>
        <p:spPr>
          <a:xfrm>
            <a:off x="6822894" y="4719998"/>
            <a:ext cx="1230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Boolean 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ECB70A-BC25-49F1-9900-197EB1D150FD}"/>
              </a:ext>
            </a:extLst>
          </p:cNvPr>
          <p:cNvSpPr txBox="1"/>
          <p:nvPr/>
        </p:nvSpPr>
        <p:spPr>
          <a:xfrm>
            <a:off x="9445837" y="4708699"/>
            <a:ext cx="1230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Milled Block</a:t>
            </a:r>
          </a:p>
        </p:txBody>
      </p:sp>
    </p:spTree>
    <p:extLst>
      <p:ext uri="{BB962C8B-B14F-4D97-AF65-F5344CB8AC3E}">
        <p14:creationId xmlns:p14="http://schemas.microsoft.com/office/powerpoint/2010/main" val="227189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1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steep gabled urbanism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31E9-2C55-4385-8B4A-045C79D0B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27" y="1885894"/>
            <a:ext cx="3086211" cy="3086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5FBF8-89CC-45B9-BC3E-9D04DC57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00" y="1885894"/>
            <a:ext cx="3086211" cy="3086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B3A70-1FB4-41B0-9E4E-E00FAEA1A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454" y="1885894"/>
            <a:ext cx="3086211" cy="3086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7E94B8-3483-4250-9C67-9948DC427914}"/>
              </a:ext>
            </a:extLst>
          </p:cNvPr>
          <p:cNvSpPr txBox="1"/>
          <p:nvPr/>
        </p:nvSpPr>
        <p:spPr>
          <a:xfrm>
            <a:off x="4360905" y="5116719"/>
            <a:ext cx="31500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iteration creates a 4*4 city block with steep and pointy gables. At the street level a continuous set of building-scale facades is registered through the steep gables.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05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2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gradual gabled urbanism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5360448" y="4626127"/>
            <a:ext cx="6083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Configuration: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4.8;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0.162 (*Pi);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3;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density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5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Lower resolution but higher density of gables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6C5FF-C073-4B8B-9A96-46D2B547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82" y="1523985"/>
            <a:ext cx="3810028" cy="3810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1DBA7-AC4F-458A-84E0-971005B63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0449" y="1855811"/>
            <a:ext cx="6083204" cy="203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2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gradual gabled urbanism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2192133" y="5453167"/>
            <a:ext cx="550200" cy="25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6C5FF-C073-4B8B-9A96-46D2B547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82" y="1523985"/>
            <a:ext cx="3810028" cy="3810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87AE9-012D-4A31-AE5E-146FF1101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921" y="1523985"/>
            <a:ext cx="3810028" cy="3810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C316E1-3407-4129-938A-9A635309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4710" y="1552780"/>
            <a:ext cx="2871808" cy="209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EAE4F-3438-419D-84F6-1E07262A4600}"/>
              </a:ext>
            </a:extLst>
          </p:cNvPr>
          <p:cNvSpPr txBox="1"/>
          <p:nvPr/>
        </p:nvSpPr>
        <p:spPr>
          <a:xfrm>
            <a:off x="8676179" y="1790686"/>
            <a:ext cx="29103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Slightly adjust the grid to make sure there is not undercuts on Z-axis.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EA3EE-1D8D-4E68-BEE5-682BF602DC44}"/>
              </a:ext>
            </a:extLst>
          </p:cNvPr>
          <p:cNvSpPr txBox="1"/>
          <p:nvPr/>
        </p:nvSpPr>
        <p:spPr>
          <a:xfrm>
            <a:off x="6275606" y="5458482"/>
            <a:ext cx="744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90327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2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gradual gabled urbanism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A4970-C91E-4060-9486-1E0ED4954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795" y="2138442"/>
            <a:ext cx="2480447" cy="2480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F07435-5090-416D-8E55-716595DB3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0738" y="2138442"/>
            <a:ext cx="2480447" cy="24804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E0C66-7D48-49E4-869A-7391A2D4C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909" y="2138442"/>
            <a:ext cx="2480447" cy="24804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63A32B-9945-49BB-AF7E-09603CEA5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4852" y="2138442"/>
            <a:ext cx="2480447" cy="2480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F838B-94EA-44A3-8B42-1580CE4E7E58}"/>
              </a:ext>
            </a:extLst>
          </p:cNvPr>
          <p:cNvSpPr txBox="1"/>
          <p:nvPr/>
        </p:nvSpPr>
        <p:spPr>
          <a:xfrm>
            <a:off x="1724635" y="4720000"/>
            <a:ext cx="934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Tool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F6B41-61E4-4E97-ADA7-01B50CDB780F}"/>
              </a:ext>
            </a:extLst>
          </p:cNvPr>
          <p:cNvSpPr txBox="1"/>
          <p:nvPr/>
        </p:nvSpPr>
        <p:spPr>
          <a:xfrm>
            <a:off x="4347578" y="4719999"/>
            <a:ext cx="934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Nozzle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2D95F-BCBD-4C92-BBC8-91E78F63949E}"/>
              </a:ext>
            </a:extLst>
          </p:cNvPr>
          <p:cNvSpPr txBox="1"/>
          <p:nvPr/>
        </p:nvSpPr>
        <p:spPr>
          <a:xfrm>
            <a:off x="6822894" y="4719998"/>
            <a:ext cx="1230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Boolean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A3309-D85C-48A3-B809-D229E6614B6F}"/>
              </a:ext>
            </a:extLst>
          </p:cNvPr>
          <p:cNvSpPr txBox="1"/>
          <p:nvPr/>
        </p:nvSpPr>
        <p:spPr>
          <a:xfrm>
            <a:off x="9445837" y="4708699"/>
            <a:ext cx="12302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Milled Block</a:t>
            </a:r>
          </a:p>
        </p:txBody>
      </p:sp>
    </p:spTree>
    <p:extLst>
      <p:ext uri="{BB962C8B-B14F-4D97-AF65-F5344CB8AC3E}">
        <p14:creationId xmlns:p14="http://schemas.microsoft.com/office/powerpoint/2010/main" val="3978209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723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Design | Iteration 2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A gradual gabled urbanism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4BA52-6295-4DFD-9EA4-243F9A70A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2827" y="1885894"/>
            <a:ext cx="3086211" cy="3086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42B70-4D26-453D-A9F5-5490D726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0200" y="1885894"/>
            <a:ext cx="3086211" cy="3086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35CF39-287C-4CAB-BA92-935CD4F20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5454" y="1885894"/>
            <a:ext cx="3086211" cy="3086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71B647-C71F-4746-8D58-4869EAD7CEC7}"/>
              </a:ext>
            </a:extLst>
          </p:cNvPr>
          <p:cNvSpPr txBox="1"/>
          <p:nvPr/>
        </p:nvSpPr>
        <p:spPr>
          <a:xfrm>
            <a:off x="4360905" y="5116719"/>
            <a:ext cx="3150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iteration creates a 2*2 city block with gradual and flat gables. At the street level the gables have not become architecture yet but remains in a semi-landscape and semi-building formal gesture.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0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2611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Design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F3670-1D5B-4241-B723-7F20BB9FDE46}"/>
              </a:ext>
            </a:extLst>
          </p:cNvPr>
          <p:cNvSpPr txBox="1"/>
          <p:nvPr/>
        </p:nvSpPr>
        <p:spPr>
          <a:xfrm>
            <a:off x="5717060" y="2644170"/>
            <a:ext cx="46996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project is inspired by the urban fabric registered by 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continuous landscape of gable roofs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 historical European towns. The design will address this endless repetitive pattern of gable-ness through a code that makes the tool path “weave” around the mill board not only planarly but along the Z-axis as well to carve out the form.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Image: https://www.britannica.com/technology/gable</a:t>
            </a:r>
          </a:p>
        </p:txBody>
      </p:sp>
      <p:pic>
        <p:nvPicPr>
          <p:cNvPr id="8" name="Picture 7" descr="A group of houses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C518D38-5B07-404C-AADD-D374C061E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65" y="1598138"/>
            <a:ext cx="2645891" cy="352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CE150F8-2776-4F57-8F0F-A6F511276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5" y="2639726"/>
            <a:ext cx="5235457" cy="1578548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18C5C9-5245-4A5F-BBEF-57B5A912EE19}"/>
              </a:ext>
            </a:extLst>
          </p:cNvPr>
          <p:cNvSpPr/>
          <p:nvPr/>
        </p:nvSpPr>
        <p:spPr>
          <a:xfrm>
            <a:off x="1002957" y="2639725"/>
            <a:ext cx="1398374" cy="601863"/>
          </a:xfrm>
          <a:prstGeom prst="rect">
            <a:avLst/>
          </a:prstGeom>
          <a:noFill/>
          <a:ln>
            <a:solidFill>
              <a:srgbClr val="E9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FBE1A-531C-4533-BF95-AEB817FE2E9F}"/>
              </a:ext>
            </a:extLst>
          </p:cNvPr>
          <p:cNvSpPr/>
          <p:nvPr/>
        </p:nvSpPr>
        <p:spPr>
          <a:xfrm>
            <a:off x="1002956" y="3278533"/>
            <a:ext cx="1398374" cy="337879"/>
          </a:xfrm>
          <a:prstGeom prst="rect">
            <a:avLst/>
          </a:prstGeom>
          <a:noFill/>
          <a:ln>
            <a:solidFill>
              <a:srgbClr val="E9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7880C8-605C-404A-91BD-270D254686CE}"/>
              </a:ext>
            </a:extLst>
          </p:cNvPr>
          <p:cNvSpPr/>
          <p:nvPr/>
        </p:nvSpPr>
        <p:spPr>
          <a:xfrm>
            <a:off x="1002956" y="3650796"/>
            <a:ext cx="3128319" cy="567478"/>
          </a:xfrm>
          <a:prstGeom prst="rect">
            <a:avLst/>
          </a:prstGeom>
          <a:noFill/>
          <a:ln>
            <a:solidFill>
              <a:srgbClr val="E97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54B4D-BBFB-4AF6-BBEF-21B67BAC370D}"/>
              </a:ext>
            </a:extLst>
          </p:cNvPr>
          <p:cNvSpPr txBox="1"/>
          <p:nvPr/>
        </p:nvSpPr>
        <p:spPr>
          <a:xfrm>
            <a:off x="815546" y="2827574"/>
            <a:ext cx="187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19ED4-6580-4D42-A228-6FFA7A782C63}"/>
              </a:ext>
            </a:extLst>
          </p:cNvPr>
          <p:cNvSpPr txBox="1"/>
          <p:nvPr/>
        </p:nvSpPr>
        <p:spPr>
          <a:xfrm>
            <a:off x="815546" y="3313584"/>
            <a:ext cx="187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54FBF-1D06-4A7E-A5B1-03AC78623771}"/>
              </a:ext>
            </a:extLst>
          </p:cNvPr>
          <p:cNvSpPr txBox="1"/>
          <p:nvPr/>
        </p:nvSpPr>
        <p:spPr>
          <a:xfrm>
            <a:off x="815546" y="3795355"/>
            <a:ext cx="187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C89C7-A83A-4D23-B87D-9D78A55EA76C}"/>
              </a:ext>
            </a:extLst>
          </p:cNvPr>
          <p:cNvSpPr txBox="1"/>
          <p:nvPr/>
        </p:nvSpPr>
        <p:spPr>
          <a:xfrm>
            <a:off x="1600511" y="4451961"/>
            <a:ext cx="3258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// The code is basically comprised of three major classes as components: the Coordinate class, the Grid class, and the Weaving class.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1A246-3764-413E-BE23-244339530963}"/>
              </a:ext>
            </a:extLst>
          </p:cNvPr>
          <p:cNvSpPr/>
          <p:nvPr/>
        </p:nvSpPr>
        <p:spPr>
          <a:xfrm>
            <a:off x="7488505" y="3865799"/>
            <a:ext cx="1437502" cy="320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Coordinate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Point3d)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0CD399-31AF-4D25-AAB5-AEF7FA7A78A2}"/>
              </a:ext>
            </a:extLst>
          </p:cNvPr>
          <p:cNvSpPr/>
          <p:nvPr/>
        </p:nvSpPr>
        <p:spPr>
          <a:xfrm>
            <a:off x="9885716" y="3865799"/>
            <a:ext cx="1437502" cy="320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Coordinate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iX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Point3d)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4D82C1-3E51-4A35-AEDD-F2FAAC4EDF28}"/>
              </a:ext>
            </a:extLst>
          </p:cNvPr>
          <p:cNvSpPr txBox="1"/>
          <p:nvPr/>
        </p:nvSpPr>
        <p:spPr>
          <a:xfrm>
            <a:off x="9243164" y="3816628"/>
            <a:ext cx="325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C6C080-1B46-48CC-B18B-29B820A36ACE}"/>
              </a:ext>
            </a:extLst>
          </p:cNvPr>
          <p:cNvSpPr/>
          <p:nvPr/>
        </p:nvSpPr>
        <p:spPr>
          <a:xfrm>
            <a:off x="8407023" y="3061069"/>
            <a:ext cx="1997675" cy="320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Grid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(the list of Coordinates)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B120C15-89BD-4941-9305-8F71FE8ECCBB}"/>
              </a:ext>
            </a:extLst>
          </p:cNvPr>
          <p:cNvSpPr/>
          <p:nvPr/>
        </p:nvSpPr>
        <p:spPr>
          <a:xfrm rot="5400000">
            <a:off x="9319642" y="2459026"/>
            <a:ext cx="193031" cy="241368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846F8B-50C0-4B15-B9C3-D1E6DD5B8907}"/>
              </a:ext>
            </a:extLst>
          </p:cNvPr>
          <p:cNvSpPr/>
          <p:nvPr/>
        </p:nvSpPr>
        <p:spPr>
          <a:xfrm>
            <a:off x="6051003" y="3058406"/>
            <a:ext cx="1437502" cy="320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Weaving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(start point)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BAF036D-BFAE-4340-96A9-B5A7C008CB8E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7488505" y="3218794"/>
            <a:ext cx="918518" cy="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02C7CAEF-DAFE-445C-93FE-90B7F2E6299E}"/>
              </a:ext>
            </a:extLst>
          </p:cNvPr>
          <p:cNvCxnSpPr>
            <a:stCxn id="15" idx="1"/>
            <a:endCxn id="20" idx="2"/>
          </p:cNvCxnSpPr>
          <p:nvPr/>
        </p:nvCxnSpPr>
        <p:spPr>
          <a:xfrm rot="10800000">
            <a:off x="6769755" y="3379181"/>
            <a:ext cx="718751" cy="6470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D1887C-4447-44C6-8B99-B71ECCD5886C}"/>
              </a:ext>
            </a:extLst>
          </p:cNvPr>
          <p:cNvSpPr txBox="1"/>
          <p:nvPr/>
        </p:nvSpPr>
        <p:spPr>
          <a:xfrm>
            <a:off x="6302256" y="3778328"/>
            <a:ext cx="86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The first Coordinate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3B9FD7-6CFB-4584-83DF-4CB8203553FF}"/>
              </a:ext>
            </a:extLst>
          </p:cNvPr>
          <p:cNvSpPr txBox="1"/>
          <p:nvPr/>
        </p:nvSpPr>
        <p:spPr>
          <a:xfrm>
            <a:off x="7505135" y="2510445"/>
            <a:ext cx="86909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MulWeaving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Mapping on the grid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C06BFE-ABCE-4414-A50D-42D26C8002DC}"/>
              </a:ext>
            </a:extLst>
          </p:cNvPr>
          <p:cNvCxnSpPr>
            <a:cxnSpLocks/>
            <a:stCxn id="18" idx="0"/>
            <a:endCxn id="31" idx="2"/>
          </p:cNvCxnSpPr>
          <p:nvPr/>
        </p:nvCxnSpPr>
        <p:spPr>
          <a:xfrm flipH="1" flipV="1">
            <a:off x="9399373" y="2172759"/>
            <a:ext cx="6488" cy="888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539EF4-5D62-4822-B3A6-324138265767}"/>
              </a:ext>
            </a:extLst>
          </p:cNvPr>
          <p:cNvSpPr/>
          <p:nvPr/>
        </p:nvSpPr>
        <p:spPr>
          <a:xfrm>
            <a:off x="8400535" y="1851984"/>
            <a:ext cx="1997675" cy="320775"/>
          </a:xfrm>
          <a:prstGeom prst="rect">
            <a:avLst/>
          </a:prstGeom>
          <a:solidFill>
            <a:srgbClr val="E9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Tool Path</a:t>
            </a:r>
            <a:endParaRPr lang="en-US" sz="9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D4D1EC-0BB3-4E41-8CA3-15FFB22805FE}"/>
              </a:ext>
            </a:extLst>
          </p:cNvPr>
          <p:cNvSpPr txBox="1"/>
          <p:nvPr/>
        </p:nvSpPr>
        <p:spPr>
          <a:xfrm>
            <a:off x="9478095" y="2425347"/>
            <a:ext cx="11449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Add some paths to make it continuous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72225A-5608-459C-A8E8-C66E74E308DF}"/>
              </a:ext>
            </a:extLst>
          </p:cNvPr>
          <p:cNvSpPr txBox="1"/>
          <p:nvPr/>
        </p:nvSpPr>
        <p:spPr>
          <a:xfrm>
            <a:off x="8593401" y="4313462"/>
            <a:ext cx="170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An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class to track the </a:t>
            </a:r>
            <a:r>
              <a:rPr lang="en-US" altLang="zh-CN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positional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status of every Coordinate</a:t>
            </a:r>
          </a:p>
        </p:txBody>
      </p:sp>
      <p:sp>
        <p:nvSpPr>
          <p:cNvPr id="35" name="Double Bracket 34">
            <a:extLst>
              <a:ext uri="{FF2B5EF4-FFF2-40B4-BE49-F238E27FC236}">
                <a16:creationId xmlns:a16="http://schemas.microsoft.com/office/drawing/2014/main" id="{A3BDCC32-9932-4B19-A90A-88F08964A393}"/>
              </a:ext>
            </a:extLst>
          </p:cNvPr>
          <p:cNvSpPr/>
          <p:nvPr/>
        </p:nvSpPr>
        <p:spPr>
          <a:xfrm>
            <a:off x="8535740" y="4314465"/>
            <a:ext cx="1740242" cy="6453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uble Bracket 35">
            <a:extLst>
              <a:ext uri="{FF2B5EF4-FFF2-40B4-BE49-F238E27FC236}">
                <a16:creationId xmlns:a16="http://schemas.microsoft.com/office/drawing/2014/main" id="{44DBB403-37A1-4841-884B-C76C10390C1A}"/>
              </a:ext>
            </a:extLst>
          </p:cNvPr>
          <p:cNvSpPr/>
          <p:nvPr/>
        </p:nvSpPr>
        <p:spPr>
          <a:xfrm>
            <a:off x="7505135" y="2427415"/>
            <a:ext cx="869092" cy="6453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 Coordinate Class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F1168FA-AA0F-4998-B3EC-FDE60459D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1371145"/>
            <a:ext cx="4522573" cy="411571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40C45D-AF77-4BB0-B15E-27DC5091F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99263"/>
            <a:ext cx="2059473" cy="2059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0D46-F3A6-4F87-A633-A21C9E7B2B83}"/>
              </a:ext>
            </a:extLst>
          </p:cNvPr>
          <p:cNvSpPr txBox="1"/>
          <p:nvPr/>
        </p:nvSpPr>
        <p:spPr>
          <a:xfrm>
            <a:off x="6013621" y="4625081"/>
            <a:ext cx="313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Coordinate class has methods like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ChangePosStatus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ChangeIndex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DrawPt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and Translate.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8316097" y="2388949"/>
            <a:ext cx="3130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A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Coordinate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is comprised of its geometric coordinate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Point 3d origin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its X/Y indices in the Grid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iX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and its Positional status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starting point of everything is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simple Coordinate(0, 0, Point3d())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with Position Inner.</a:t>
            </a:r>
          </a:p>
        </p:txBody>
      </p:sp>
    </p:spTree>
    <p:extLst>
      <p:ext uri="{BB962C8B-B14F-4D97-AF65-F5344CB8AC3E}">
        <p14:creationId xmlns:p14="http://schemas.microsoft.com/office/powerpoint/2010/main" val="400253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 Grid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0C45D-AF77-4BB0-B15E-27DC5091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99263"/>
            <a:ext cx="2059473" cy="2059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C0D46-F3A6-4F87-A633-A21C9E7B2B83}"/>
              </a:ext>
            </a:extLst>
          </p:cNvPr>
          <p:cNvSpPr txBox="1"/>
          <p:nvPr/>
        </p:nvSpPr>
        <p:spPr>
          <a:xfrm>
            <a:off x="6013621" y="4625081"/>
            <a:ext cx="3130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Grid class has methods like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ChangeRes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DrawGridPts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TranslateGrid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8316097" y="2388949"/>
            <a:ext cx="31303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A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is comprised of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list of Coordinates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its resolution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res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and its size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double size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constructor of Grid class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reassigns the Position class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to each Coordinate element in its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cLst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for instance, the 4/9/14/19 will be assigned to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OuterY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the 20/21/22/23 will be assigned to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OuterX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the 24 will be Vertex, and the rest will be Inner.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DEAB952-00CA-4876-910B-EDB589C4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1124700"/>
            <a:ext cx="4291913" cy="476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5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 Grid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0C45D-AF77-4BB0-B15E-27DC5091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399263"/>
            <a:ext cx="2059473" cy="2059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8316097" y="2388949"/>
            <a:ext cx="31303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most important method in Grid class is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DrawGridLne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 This method allows a continuous tool path going through the whole grid with minimal length of overlapped path.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It basically goes as s-shape in one direction to draw the path along the Y-axis and then change its direction to draw it along the X-axis.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AB952-00CA-4876-910B-EDB589C4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622" y="1780208"/>
            <a:ext cx="4291913" cy="345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7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 Weaving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0C45D-AF77-4BB0-B15E-27DC5091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11" y="2399263"/>
            <a:ext cx="2059473" cy="2059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8316097" y="2388949"/>
            <a:ext cx="31303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A Weaving class generates a polyline that forms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shape of X in sectional view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through its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DrawOne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function.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constructor takes a start point, the degree of the inclining angle, the distance of the turn, and the length of the whole span.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ChangeStart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method will be used to use the current “end” point as a “start” for next Weaving segment.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AB952-00CA-4876-910B-EDB589C4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128" y="1780208"/>
            <a:ext cx="4230901" cy="3450219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B390443-DC25-4730-8DE9-B89E135F7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3166"/>
            <a:ext cx="986481" cy="986481"/>
          </a:xfrm>
          <a:prstGeom prst="rect">
            <a:avLst/>
          </a:prstGeom>
        </p:spPr>
      </p:pic>
      <p:pic>
        <p:nvPicPr>
          <p:cNvPr id="9" name="Picture 8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DC8EACE8-64C3-48D8-8B92-214819E03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003" y="4543166"/>
            <a:ext cx="986481" cy="986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053B7-9F65-403C-9B08-6ACC72ED62D1}"/>
              </a:ext>
            </a:extLst>
          </p:cNvPr>
          <p:cNvSpPr txBox="1"/>
          <p:nvPr/>
        </p:nvSpPr>
        <p:spPr>
          <a:xfrm>
            <a:off x="6200002" y="5614077"/>
            <a:ext cx="77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7C9F6-9338-4A10-BD38-9DD555B497B4}"/>
              </a:ext>
            </a:extLst>
          </p:cNvPr>
          <p:cNvSpPr txBox="1"/>
          <p:nvPr/>
        </p:nvSpPr>
        <p:spPr>
          <a:xfrm>
            <a:off x="7412929" y="5614077"/>
            <a:ext cx="4953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36F6B-1457-4F74-9138-587AD7C999DC}"/>
              </a:ext>
            </a:extLst>
          </p:cNvPr>
          <p:cNvSpPr txBox="1"/>
          <p:nvPr/>
        </p:nvSpPr>
        <p:spPr>
          <a:xfrm>
            <a:off x="8008659" y="5169580"/>
            <a:ext cx="457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C43CB-80E1-4FCC-AD79-72AA71796C03}"/>
              </a:ext>
            </a:extLst>
          </p:cNvPr>
          <p:cNvSpPr txBox="1"/>
          <p:nvPr/>
        </p:nvSpPr>
        <p:spPr>
          <a:xfrm>
            <a:off x="6389721" y="5107316"/>
            <a:ext cx="659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98C4E-86F4-4525-8141-B05D87C6A463}"/>
              </a:ext>
            </a:extLst>
          </p:cNvPr>
          <p:cNvSpPr txBox="1"/>
          <p:nvPr/>
        </p:nvSpPr>
        <p:spPr>
          <a:xfrm>
            <a:off x="6306801" y="5325641"/>
            <a:ext cx="749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12C30011-59E1-467E-956B-B5207F402BD6}"/>
              </a:ext>
            </a:extLst>
          </p:cNvPr>
          <p:cNvSpPr/>
          <p:nvPr/>
        </p:nvSpPr>
        <p:spPr>
          <a:xfrm>
            <a:off x="7232822" y="3838832"/>
            <a:ext cx="93610" cy="98854"/>
          </a:xfrm>
          <a:prstGeom prst="arc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7D628-89E3-40B1-9E04-DD02AD1F6C68}"/>
              </a:ext>
            </a:extLst>
          </p:cNvPr>
          <p:cNvSpPr txBox="1"/>
          <p:nvPr/>
        </p:nvSpPr>
        <p:spPr>
          <a:xfrm>
            <a:off x="7222525" y="3888259"/>
            <a:ext cx="659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57CF146-F576-44A2-B548-D03D16FF9215}"/>
              </a:ext>
            </a:extLst>
          </p:cNvPr>
          <p:cNvSpPr/>
          <p:nvPr/>
        </p:nvSpPr>
        <p:spPr>
          <a:xfrm rot="17970442">
            <a:off x="6684861" y="3369083"/>
            <a:ext cx="112299" cy="214762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149DA24-ADCB-4C1F-815F-94EFFC6ED68F}"/>
              </a:ext>
            </a:extLst>
          </p:cNvPr>
          <p:cNvSpPr/>
          <p:nvPr/>
        </p:nvSpPr>
        <p:spPr>
          <a:xfrm rot="3632303">
            <a:off x="6570502" y="2785131"/>
            <a:ext cx="99748" cy="92852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C54C6C-088A-4142-A56C-9899BCDF915A}"/>
              </a:ext>
            </a:extLst>
          </p:cNvPr>
          <p:cNvSpPr txBox="1"/>
          <p:nvPr/>
        </p:nvSpPr>
        <p:spPr>
          <a:xfrm>
            <a:off x="6452975" y="3543165"/>
            <a:ext cx="457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24720-1944-4112-8812-342F281F6BC8}"/>
              </a:ext>
            </a:extLst>
          </p:cNvPr>
          <p:cNvSpPr txBox="1"/>
          <p:nvPr/>
        </p:nvSpPr>
        <p:spPr>
          <a:xfrm>
            <a:off x="6255654" y="2891759"/>
            <a:ext cx="7499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488AE-9530-4E54-8EA2-2D8AB451B534}"/>
              </a:ext>
            </a:extLst>
          </p:cNvPr>
          <p:cNvSpPr txBox="1"/>
          <p:nvPr/>
        </p:nvSpPr>
        <p:spPr>
          <a:xfrm>
            <a:off x="6783666" y="4085314"/>
            <a:ext cx="659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E18572-6D4F-4A42-94CA-6D9F4E442600}"/>
              </a:ext>
            </a:extLst>
          </p:cNvPr>
          <p:cNvSpPr/>
          <p:nvPr/>
        </p:nvSpPr>
        <p:spPr>
          <a:xfrm>
            <a:off x="7049134" y="4028303"/>
            <a:ext cx="64239" cy="64239"/>
          </a:xfrm>
          <a:prstGeom prst="ellipse">
            <a:avLst/>
          </a:prstGeom>
          <a:solidFill>
            <a:srgbClr val="E9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934191-07A1-4DA2-8E7A-C54A76710806}"/>
              </a:ext>
            </a:extLst>
          </p:cNvPr>
          <p:cNvSpPr/>
          <p:nvPr/>
        </p:nvSpPr>
        <p:spPr>
          <a:xfrm>
            <a:off x="6645196" y="3784888"/>
            <a:ext cx="64239" cy="64239"/>
          </a:xfrm>
          <a:prstGeom prst="ellipse">
            <a:avLst/>
          </a:prstGeom>
          <a:solidFill>
            <a:srgbClr val="E9777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BE346B-18BE-4DBA-B5E8-1AB91BCC91A1}"/>
              </a:ext>
            </a:extLst>
          </p:cNvPr>
          <p:cNvSpPr txBox="1"/>
          <p:nvPr/>
        </p:nvSpPr>
        <p:spPr>
          <a:xfrm>
            <a:off x="6441881" y="3808920"/>
            <a:ext cx="659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E977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US" sz="1000" b="1" dirty="0">
              <a:solidFill>
                <a:srgbClr val="E9777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3554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Data Structure Weaving Class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0C45D-AF77-4BB0-B15E-27DC5091F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11" y="2399263"/>
            <a:ext cx="2059473" cy="2059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B726A5-54DB-47AA-B7C1-AA61A88F8910}"/>
              </a:ext>
            </a:extLst>
          </p:cNvPr>
          <p:cNvSpPr txBox="1"/>
          <p:nvPr/>
        </p:nvSpPr>
        <p:spPr>
          <a:xfrm>
            <a:off x="8316097" y="2388949"/>
            <a:ext cx="3130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The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MulWeaving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method is used to generate multiple Weaving segment into a polyline by using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ChangeStart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through a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loop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AB952-00CA-4876-910B-EDB589C48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128" y="2763291"/>
            <a:ext cx="4230901" cy="148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3B5B4B-0C26-4583-92FA-43BE45F03491}"/>
              </a:ext>
            </a:extLst>
          </p:cNvPr>
          <p:cNvSpPr txBox="1"/>
          <p:nvPr/>
        </p:nvSpPr>
        <p:spPr>
          <a:xfrm>
            <a:off x="605482" y="5923004"/>
            <a:ext cx="261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 2225 | Assignment</a:t>
            </a:r>
          </a:p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altLang="zh-CN" sz="1200" i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ubo Zhao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4F4D9B-60C2-44F5-AD21-988F033C7182}"/>
              </a:ext>
            </a:extLst>
          </p:cNvPr>
          <p:cNvSpPr txBox="1"/>
          <p:nvPr/>
        </p:nvSpPr>
        <p:spPr>
          <a:xfrm>
            <a:off x="605482" y="473331"/>
            <a:ext cx="445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The Code | Tool Path Logic</a:t>
            </a:r>
          </a:p>
          <a:p>
            <a:r>
              <a:rPr lang="en-US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Main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AB952-00CA-4876-910B-EDB589C48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482" y="1639330"/>
            <a:ext cx="11110875" cy="35793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867D78-ABF6-462F-A7C6-D0F3658B2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0011" y="2399263"/>
            <a:ext cx="2059473" cy="20594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472BE4-A93A-48D9-A97D-621B494ACACA}"/>
              </a:ext>
            </a:extLst>
          </p:cNvPr>
          <p:cNvSpPr txBox="1"/>
          <p:nvPr/>
        </p:nvSpPr>
        <p:spPr>
          <a:xfrm>
            <a:off x="8316097" y="2388949"/>
            <a:ext cx="313037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Step 1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Input parameters(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size,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point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to create a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Step 2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Use the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density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parameter to set the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variable 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Weaving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Step 3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Use a while loop to draw multiple Weavings with the parameter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on every column of the Grid, and make sure the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tool path always return to the bottom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to start drawing.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Step 4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Concatenate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two lists of polylines—the grid and the weaving pattern—and make sure that are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one continuous path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Step 5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Calculate the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and the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9123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990</Words>
  <Application>Microsoft Office PowerPoint</Application>
  <PresentationFormat>Widescreen</PresentationFormat>
  <Paragraphs>141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YUBO ZHAO</dc:creator>
  <cp:lastModifiedBy>YUBO ZHAO</cp:lastModifiedBy>
  <cp:revision>23</cp:revision>
  <dcterms:created xsi:type="dcterms:W3CDTF">2021-03-08T12:43:10Z</dcterms:created>
  <dcterms:modified xsi:type="dcterms:W3CDTF">2021-03-08T17:17:18Z</dcterms:modified>
</cp:coreProperties>
</file>